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6BA5D-01F4-40D0-9514-F196A0755347}" type="datetimeFigureOut">
              <a:rPr lang="en-US" smtClean="0"/>
              <a:t>4/16/2014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78D94-0784-4764-BE29-5BC98E431BB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6BA5D-01F4-40D0-9514-F196A0755347}" type="datetimeFigureOut">
              <a:rPr lang="en-US" smtClean="0"/>
              <a:t>4/16/2014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78D94-0784-4764-BE29-5BC98E431BB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6BA5D-01F4-40D0-9514-F196A0755347}" type="datetimeFigureOut">
              <a:rPr lang="en-US" smtClean="0"/>
              <a:t>4/16/2014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78D94-0784-4764-BE29-5BC98E431BB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6BA5D-01F4-40D0-9514-F196A0755347}" type="datetimeFigureOut">
              <a:rPr lang="en-US" smtClean="0"/>
              <a:t>4/16/2014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78D94-0784-4764-BE29-5BC98E431BB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6BA5D-01F4-40D0-9514-F196A0755347}" type="datetimeFigureOut">
              <a:rPr lang="en-US" smtClean="0"/>
              <a:t>4/16/2014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78D94-0784-4764-BE29-5BC98E431BB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6BA5D-01F4-40D0-9514-F196A0755347}" type="datetimeFigureOut">
              <a:rPr lang="en-US" smtClean="0"/>
              <a:t>4/16/2014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78D94-0784-4764-BE29-5BC98E431BB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6BA5D-01F4-40D0-9514-F196A0755347}" type="datetimeFigureOut">
              <a:rPr lang="en-US" smtClean="0"/>
              <a:t>4/16/2014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78D94-0784-4764-BE29-5BC98E431BB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6BA5D-01F4-40D0-9514-F196A0755347}" type="datetimeFigureOut">
              <a:rPr lang="en-US" smtClean="0"/>
              <a:t>4/16/2014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78D94-0784-4764-BE29-5BC98E431BB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6BA5D-01F4-40D0-9514-F196A0755347}" type="datetimeFigureOut">
              <a:rPr lang="en-US" smtClean="0"/>
              <a:t>4/16/2014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78D94-0784-4764-BE29-5BC98E431BB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6BA5D-01F4-40D0-9514-F196A0755347}" type="datetimeFigureOut">
              <a:rPr lang="en-US" smtClean="0"/>
              <a:t>4/16/2014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78D94-0784-4764-BE29-5BC98E431BB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6BA5D-01F4-40D0-9514-F196A0755347}" type="datetimeFigureOut">
              <a:rPr lang="en-US" smtClean="0"/>
              <a:t>4/16/2014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78D94-0784-4764-BE29-5BC98E431BB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6BA5D-01F4-40D0-9514-F196A0755347}" type="datetimeFigureOut">
              <a:rPr lang="en-US" smtClean="0"/>
              <a:t>4/16/2014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78D94-0784-4764-BE29-5BC98E431BB3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785786" y="214290"/>
            <a:ext cx="8072494" cy="5929354"/>
            <a:chOff x="857224" y="0"/>
            <a:chExt cx="8286776" cy="6143644"/>
          </a:xfrm>
        </p:grpSpPr>
        <p:pic>
          <p:nvPicPr>
            <p:cNvPr id="4" name="Content Placeholder 3"/>
            <p:cNvPicPr>
              <a:picLocks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997196" y="485025"/>
              <a:ext cx="2250782" cy="2019252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556188" y="485024"/>
              <a:ext cx="2230257" cy="2035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 l="6587" t="21039" b="17854"/>
            <a:stretch>
              <a:fillRect/>
            </a:stretch>
          </p:blipFill>
          <p:spPr bwMode="auto">
            <a:xfrm>
              <a:off x="6195150" y="485024"/>
              <a:ext cx="2163063" cy="20534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11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556976" y="3556847"/>
              <a:ext cx="3120439" cy="22735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3"/>
            <p:cNvPicPr>
              <a:picLocks noChangeAspect="1" noChangeArrowheads="1"/>
            </p:cNvPicPr>
            <p:nvPr/>
          </p:nvPicPr>
          <p:blipFill>
            <a:blip r:embed="rId6"/>
            <a:srcRect l="10582" t="14365" r="8287" b="-1523"/>
            <a:stretch>
              <a:fillRect/>
            </a:stretch>
          </p:blipFill>
          <p:spPr bwMode="auto">
            <a:xfrm>
              <a:off x="5395466" y="3556847"/>
              <a:ext cx="2389060" cy="22129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15"/>
            <p:cNvSpPr txBox="1">
              <a:spLocks noChangeArrowheads="1"/>
            </p:cNvSpPr>
            <p:nvPr/>
          </p:nvSpPr>
          <p:spPr bwMode="auto">
            <a:xfrm>
              <a:off x="2597286" y="0"/>
              <a:ext cx="5117986" cy="323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b="1" dirty="0">
                  <a:latin typeface="Times New Roman" pitchFamily="18" charset="0"/>
                  <a:cs typeface="Times New Roman" pitchFamily="18" charset="0"/>
                </a:rPr>
                <a:t>Initiation and proliferation of transgenic callus </a:t>
              </a:r>
            </a:p>
          </p:txBody>
        </p:sp>
        <p:sp>
          <p:nvSpPr>
            <p:cNvPr id="10" name="TextBox 15"/>
            <p:cNvSpPr txBox="1">
              <a:spLocks noChangeArrowheads="1"/>
            </p:cNvSpPr>
            <p:nvPr/>
          </p:nvSpPr>
          <p:spPr bwMode="auto">
            <a:xfrm>
              <a:off x="1960731" y="3167815"/>
              <a:ext cx="6397483" cy="323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b="1" dirty="0">
                  <a:latin typeface="Times New Roman" pitchFamily="18" charset="0"/>
                  <a:cs typeface="Times New Roman" pitchFamily="18" charset="0"/>
                </a:rPr>
                <a:t>Transgenic plant regeneration  through somatic embryogenesis 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57224" y="2561530"/>
              <a:ext cx="2474027" cy="4244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0" hangingPunct="0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Fig. 3. A. Emergence of putatively </a:t>
              </a:r>
            </a:p>
            <a:p>
              <a:pPr eaLnBrk="0" hangingPunct="0"/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transgenic  callus (yellow color) </a:t>
              </a:r>
              <a:endParaRPr lang="en-IN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Rectangle 6"/>
            <p:cNvSpPr>
              <a:spLocks noChangeArrowheads="1"/>
            </p:cNvSpPr>
            <p:nvPr/>
          </p:nvSpPr>
          <p:spPr bwMode="auto">
            <a:xfrm>
              <a:off x="3476221" y="2449668"/>
              <a:ext cx="3358678" cy="5507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 dirty="0"/>
                <a:t> </a:t>
              </a:r>
              <a:r>
                <a:rPr lang="en-US" sz="1000" dirty="0">
                  <a:latin typeface="Times New Roman" pitchFamily="18" charset="0"/>
                  <a:cs typeface="Times New Roman" pitchFamily="18" charset="0"/>
                </a:rPr>
                <a:t>Fig.3 B . GUS  </a:t>
              </a:r>
              <a:r>
                <a:rPr lang="en-US" sz="1000" dirty="0" err="1">
                  <a:latin typeface="Times New Roman" pitchFamily="18" charset="0"/>
                  <a:cs typeface="Times New Roman" pitchFamily="18" charset="0"/>
                </a:rPr>
                <a:t>histo</a:t>
              </a:r>
              <a:r>
                <a:rPr lang="en-US" sz="1000" dirty="0">
                  <a:latin typeface="Times New Roman" pitchFamily="18" charset="0"/>
                  <a:cs typeface="Times New Roman" pitchFamily="18" charset="0"/>
                </a:rPr>
                <a:t>-chemical </a:t>
              </a:r>
            </a:p>
            <a:p>
              <a:pPr eaLnBrk="0" hangingPunct="0"/>
              <a:r>
                <a:rPr lang="en-US" sz="1000" dirty="0">
                  <a:latin typeface="Times New Roman" pitchFamily="18" charset="0"/>
                  <a:cs typeface="Times New Roman" pitchFamily="18" charset="0"/>
                </a:rPr>
                <a:t>   staining  (blue color)</a:t>
              </a:r>
              <a:endParaRPr lang="en-IN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Box 2"/>
            <p:cNvSpPr txBox="1">
              <a:spLocks noChangeArrowheads="1"/>
            </p:cNvSpPr>
            <p:nvPr/>
          </p:nvSpPr>
          <p:spPr bwMode="auto">
            <a:xfrm>
              <a:off x="6105196" y="2539837"/>
              <a:ext cx="3038804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000" dirty="0">
                  <a:latin typeface="Times New Roman" pitchFamily="18" charset="0"/>
                  <a:cs typeface="Times New Roman" pitchFamily="18" charset="0"/>
                </a:rPr>
                <a:t>Fig. </a:t>
              </a:r>
              <a:r>
                <a:rPr lang="en-US" sz="1000" dirty="0" smtClean="0">
                  <a:latin typeface="Times New Roman" pitchFamily="18" charset="0"/>
                  <a:cs typeface="Times New Roman" pitchFamily="18" charset="0"/>
                </a:rPr>
                <a:t>3.C</a:t>
              </a:r>
              <a:r>
                <a:rPr lang="en-US" sz="1000" dirty="0">
                  <a:latin typeface="Times New Roman" pitchFamily="18" charset="0"/>
                  <a:cs typeface="Times New Roman" pitchFamily="18" charset="0"/>
                </a:rPr>
                <a:t>. Transgenic </a:t>
              </a:r>
              <a:r>
                <a:rPr lang="en-US" sz="1000" dirty="0" err="1">
                  <a:latin typeface="Times New Roman" pitchFamily="18" charset="0"/>
                  <a:cs typeface="Times New Roman" pitchFamily="18" charset="0"/>
                </a:rPr>
                <a:t>embryogenic</a:t>
              </a:r>
              <a:r>
                <a:rPr lang="en-US" sz="1000" dirty="0">
                  <a:latin typeface="Times New Roman" pitchFamily="18" charset="0"/>
                  <a:cs typeface="Times New Roman" pitchFamily="18" charset="0"/>
                </a:rPr>
                <a:t>  callus</a:t>
              </a:r>
              <a:endParaRPr lang="en-IN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Title 1"/>
            <p:cNvSpPr txBox="1">
              <a:spLocks/>
            </p:cNvSpPr>
            <p:nvPr/>
          </p:nvSpPr>
          <p:spPr>
            <a:xfrm>
              <a:off x="1237102" y="5739457"/>
              <a:ext cx="3438647" cy="40418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N" sz="1000" b="1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j-ea"/>
                  <a:cs typeface="Times New Roman" pitchFamily="18" charset="0"/>
                </a:rPr>
                <a:t>       </a:t>
              </a:r>
              <a:r>
                <a:rPr kumimoji="0" lang="en-IN" sz="10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j-ea"/>
                  <a:cs typeface="Times New Roman" pitchFamily="18" charset="0"/>
                </a:rPr>
                <a:t>Fig. 4.A  Emergence of  somatic embryos</a:t>
              </a:r>
              <a:endPara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endParaRPr>
            </a:p>
          </p:txBody>
        </p:sp>
        <p:sp>
          <p:nvSpPr>
            <p:cNvPr id="15" name="TextBox 14"/>
            <p:cNvSpPr txBox="1">
              <a:spLocks noChangeArrowheads="1"/>
            </p:cNvSpPr>
            <p:nvPr/>
          </p:nvSpPr>
          <p:spPr bwMode="auto">
            <a:xfrm>
              <a:off x="5315497" y="5820294"/>
              <a:ext cx="2878867" cy="2593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000" dirty="0">
                  <a:latin typeface="Times New Roman" pitchFamily="18" charset="0"/>
                  <a:cs typeface="Times New Roman" pitchFamily="18" charset="0"/>
                </a:rPr>
                <a:t>Fig. 4. B. </a:t>
              </a:r>
              <a:r>
                <a:rPr lang="en-US" sz="1000" dirty="0" err="1">
                  <a:latin typeface="Times New Roman" pitchFamily="18" charset="0"/>
                  <a:cs typeface="Times New Roman" pitchFamily="18" charset="0"/>
                </a:rPr>
                <a:t>Cotyledonary</a:t>
              </a:r>
              <a:r>
                <a:rPr lang="en-US" sz="1000" dirty="0">
                  <a:latin typeface="Times New Roman" pitchFamily="18" charset="0"/>
                  <a:cs typeface="Times New Roman" pitchFamily="18" charset="0"/>
                </a:rPr>
                <a:t> stage embryos  </a:t>
              </a:r>
            </a:p>
          </p:txBody>
        </p:sp>
        <p:sp>
          <p:nvSpPr>
            <p:cNvPr id="17" name="TextBox 22"/>
            <p:cNvSpPr txBox="1">
              <a:spLocks noChangeArrowheads="1"/>
            </p:cNvSpPr>
            <p:nvPr/>
          </p:nvSpPr>
          <p:spPr bwMode="auto">
            <a:xfrm>
              <a:off x="7429520" y="5357826"/>
              <a:ext cx="3048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b="1" dirty="0" smtClean="0">
                  <a:latin typeface="Times New Roman" pitchFamily="18" charset="0"/>
                  <a:cs typeface="Times New Roman" pitchFamily="18" charset="0"/>
                </a:rPr>
                <a:t>B</a:t>
              </a:r>
              <a:endParaRPr lang="en-US" sz="1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TextBox 22"/>
            <p:cNvSpPr txBox="1">
              <a:spLocks noChangeArrowheads="1"/>
            </p:cNvSpPr>
            <p:nvPr/>
          </p:nvSpPr>
          <p:spPr bwMode="auto">
            <a:xfrm>
              <a:off x="4357686" y="5500702"/>
              <a:ext cx="3048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endParaRPr lang="en-US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TextBox 22"/>
            <p:cNvSpPr txBox="1">
              <a:spLocks noChangeArrowheads="1"/>
            </p:cNvSpPr>
            <p:nvPr/>
          </p:nvSpPr>
          <p:spPr bwMode="auto">
            <a:xfrm>
              <a:off x="2928926" y="2143116"/>
              <a:ext cx="3048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b="1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en-US" sz="1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TextBox 22"/>
            <p:cNvSpPr txBox="1">
              <a:spLocks noChangeArrowheads="1"/>
            </p:cNvSpPr>
            <p:nvPr/>
          </p:nvSpPr>
          <p:spPr bwMode="auto">
            <a:xfrm>
              <a:off x="5357818" y="2071678"/>
              <a:ext cx="3048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b="1" dirty="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21" name="TextBox 22"/>
            <p:cNvSpPr txBox="1">
              <a:spLocks noChangeArrowheads="1"/>
            </p:cNvSpPr>
            <p:nvPr/>
          </p:nvSpPr>
          <p:spPr bwMode="auto">
            <a:xfrm>
              <a:off x="7929586" y="2143116"/>
              <a:ext cx="3048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b="1" dirty="0" smtClean="0">
                  <a:latin typeface="Times New Roman" pitchFamily="18" charset="0"/>
                  <a:cs typeface="Times New Roman" pitchFamily="18" charset="0"/>
                </a:rPr>
                <a:t>C</a:t>
              </a:r>
              <a:endParaRPr lang="en-US" sz="12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14"/>
          <p:cNvSpPr>
            <a:spLocks noChangeArrowheads="1"/>
          </p:cNvSpPr>
          <p:nvPr/>
        </p:nvSpPr>
        <p:spPr bwMode="auto">
          <a:xfrm>
            <a:off x="4500562" y="571480"/>
            <a:ext cx="3124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sz="1000" b="1" dirty="0">
              <a:solidFill>
                <a:schemeClr val="bg1"/>
              </a:solidFill>
            </a:endParaRPr>
          </a:p>
          <a:p>
            <a:r>
              <a:rPr lang="en-US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MM  NC  PC   L1   </a:t>
            </a:r>
            <a:r>
              <a:rPr lang="en-US" sz="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L2   </a:t>
            </a:r>
            <a:r>
              <a:rPr lang="en-US" sz="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L3  </a:t>
            </a:r>
            <a:r>
              <a:rPr lang="en-US" sz="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L4 </a:t>
            </a:r>
            <a:r>
              <a:rPr lang="en-US" sz="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aa</a:t>
            </a:r>
            <a:r>
              <a:rPr lang="en-US" sz="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L5  </a:t>
            </a:r>
            <a:r>
              <a:rPr lang="en-US" sz="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L6   </a:t>
            </a:r>
            <a:r>
              <a:rPr lang="en-US" sz="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L7 </a:t>
            </a:r>
            <a:r>
              <a:rPr lang="en-US" sz="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L8</a:t>
            </a:r>
            <a:endParaRPr lang="en-IN" sz="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HM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85918" y="3714752"/>
            <a:ext cx="2394683" cy="2428892"/>
          </a:xfrm>
        </p:spPr>
      </p:pic>
      <p:pic>
        <p:nvPicPr>
          <p:cNvPr id="5" name="Picture 5" descr="SOD+NPT-KA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3714752"/>
            <a:ext cx="1671654" cy="2447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28"/>
          <p:cNvSpPr txBox="1">
            <a:spLocks noChangeArrowheads="1"/>
          </p:cNvSpPr>
          <p:nvPr/>
        </p:nvSpPr>
        <p:spPr bwMode="auto">
          <a:xfrm>
            <a:off x="1500166" y="357166"/>
            <a:ext cx="563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Molecular confirmation of multiple gene integration in </a:t>
            </a:r>
            <a:r>
              <a:rPr lang="en-US" sz="1400" b="1" i="1" dirty="0" err="1">
                <a:latin typeface="Times New Roman" pitchFamily="18" charset="0"/>
                <a:cs typeface="Times New Roman" pitchFamily="18" charset="0"/>
              </a:rPr>
              <a:t>Hevea</a:t>
            </a:r>
            <a:r>
              <a:rPr lang="en-US" sz="1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callus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24"/>
          <p:cNvSpPr txBox="1">
            <a:spLocks noChangeArrowheads="1"/>
          </p:cNvSpPr>
          <p:nvPr/>
        </p:nvSpPr>
        <p:spPr bwMode="auto">
          <a:xfrm>
            <a:off x="1571604" y="1000108"/>
            <a:ext cx="271464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MM   </a:t>
            </a:r>
            <a:r>
              <a:rPr lang="en-US" sz="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PC   NC   L1     L2    </a:t>
            </a:r>
            <a:r>
              <a:rPr lang="en-US" sz="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L3    L4     </a:t>
            </a:r>
            <a:r>
              <a:rPr lang="en-US" sz="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L5   </a:t>
            </a:r>
            <a:r>
              <a:rPr lang="en-US" sz="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L6   </a:t>
            </a:r>
            <a:r>
              <a:rPr lang="en-US" sz="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L7  </a:t>
            </a:r>
            <a:r>
              <a:rPr lang="en-US" sz="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L8</a:t>
            </a:r>
            <a:endParaRPr lang="en-US" sz="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20"/>
          <p:cNvSpPr txBox="1">
            <a:spLocks noChangeArrowheads="1"/>
          </p:cNvSpPr>
          <p:nvPr/>
        </p:nvSpPr>
        <p:spPr bwMode="auto">
          <a:xfrm>
            <a:off x="1138238" y="6254613"/>
            <a:ext cx="343376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b="1" dirty="0">
                <a:latin typeface="Times New Roman" pitchFamily="18" charset="0"/>
                <a:cs typeface="Times New Roman" pitchFamily="18" charset="0"/>
              </a:rPr>
              <a:t>Fig. 6. A. PCR amplification with </a:t>
            </a:r>
            <a:r>
              <a:rPr lang="en-US" sz="1000" b="1" i="1" dirty="0" err="1">
                <a:latin typeface="Times New Roman" pitchFamily="18" charset="0"/>
                <a:cs typeface="Times New Roman" pitchFamily="18" charset="0"/>
              </a:rPr>
              <a:t>hpt</a:t>
            </a:r>
            <a:r>
              <a:rPr lang="en-US" sz="1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</a:rPr>
              <a:t> gene specific  </a:t>
            </a:r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primer</a:t>
            </a:r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23"/>
          <p:cNvSpPr txBox="1">
            <a:spLocks noChangeArrowheads="1"/>
          </p:cNvSpPr>
          <p:nvPr/>
        </p:nvSpPr>
        <p:spPr bwMode="auto">
          <a:xfrm>
            <a:off x="4572000" y="6237311"/>
            <a:ext cx="28956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b="1" dirty="0">
                <a:latin typeface="Times New Roman" pitchFamily="18" charset="0"/>
                <a:cs typeface="Times New Roman" pitchFamily="18" charset="0"/>
              </a:rPr>
              <a:t>Fig. 6  B. PCR amplification with </a:t>
            </a:r>
            <a:r>
              <a:rPr lang="en-US" sz="1000" b="1" dirty="0" err="1">
                <a:latin typeface="Times New Roman" pitchFamily="18" charset="0"/>
                <a:cs typeface="Times New Roman" pitchFamily="18" charset="0"/>
              </a:rPr>
              <a:t>MnSOD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1000" b="1" i="1" dirty="0" err="1">
                <a:latin typeface="Times New Roman" pitchFamily="18" charset="0"/>
                <a:cs typeface="Times New Roman" pitchFamily="18" charset="0"/>
              </a:rPr>
              <a:t>npt</a:t>
            </a:r>
            <a:r>
              <a:rPr lang="en-US" sz="1000" b="1" dirty="0" err="1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sz="1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</a:rPr>
              <a:t> gene specific primers</a:t>
            </a:r>
          </a:p>
          <a:p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29"/>
          <p:cNvSpPr txBox="1">
            <a:spLocks noChangeArrowheads="1"/>
          </p:cNvSpPr>
          <p:nvPr/>
        </p:nvSpPr>
        <p:spPr bwMode="auto">
          <a:xfrm>
            <a:off x="4457704" y="4183069"/>
            <a:ext cx="6858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 b="1" dirty="0">
                <a:latin typeface="Times New Roman" pitchFamily="18" charset="0"/>
                <a:cs typeface="Times New Roman" pitchFamily="18" charset="0"/>
              </a:rPr>
              <a:t>21 kb</a:t>
            </a:r>
          </a:p>
        </p:txBody>
      </p:sp>
      <p:cxnSp>
        <p:nvCxnSpPr>
          <p:cNvPr id="12" name="Straight Arrow Connector 16"/>
          <p:cNvCxnSpPr>
            <a:cxnSpLocks noChangeShapeType="1"/>
          </p:cNvCxnSpPr>
          <p:nvPr/>
        </p:nvCxnSpPr>
        <p:spPr bwMode="auto">
          <a:xfrm>
            <a:off x="1214414" y="4286256"/>
            <a:ext cx="3810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3" name="Straight Arrow Connector 16"/>
          <p:cNvCxnSpPr>
            <a:cxnSpLocks noChangeShapeType="1"/>
          </p:cNvCxnSpPr>
          <p:nvPr/>
        </p:nvCxnSpPr>
        <p:spPr bwMode="auto">
          <a:xfrm>
            <a:off x="1285852" y="5286388"/>
            <a:ext cx="3810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4" name="Straight Arrow Connector 16"/>
          <p:cNvCxnSpPr>
            <a:cxnSpLocks noChangeShapeType="1"/>
          </p:cNvCxnSpPr>
          <p:nvPr/>
        </p:nvCxnSpPr>
        <p:spPr bwMode="auto">
          <a:xfrm>
            <a:off x="4572000" y="4429132"/>
            <a:ext cx="3810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5" name="Straight Arrow Connector 16"/>
          <p:cNvCxnSpPr>
            <a:cxnSpLocks noChangeShapeType="1"/>
          </p:cNvCxnSpPr>
          <p:nvPr/>
        </p:nvCxnSpPr>
        <p:spPr bwMode="auto">
          <a:xfrm>
            <a:off x="4572000" y="5572140"/>
            <a:ext cx="3810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6" name="Straight Arrow Connector 16"/>
          <p:cNvCxnSpPr>
            <a:cxnSpLocks noChangeShapeType="1"/>
          </p:cNvCxnSpPr>
          <p:nvPr/>
        </p:nvCxnSpPr>
        <p:spPr bwMode="auto">
          <a:xfrm rot="10800000">
            <a:off x="6643703" y="5499113"/>
            <a:ext cx="547694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8" name="TextBox 29"/>
          <p:cNvSpPr txBox="1">
            <a:spLocks noChangeArrowheads="1"/>
          </p:cNvSpPr>
          <p:nvPr/>
        </p:nvSpPr>
        <p:spPr bwMode="auto">
          <a:xfrm>
            <a:off x="1100118" y="4071942"/>
            <a:ext cx="6858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 b="1" dirty="0">
                <a:latin typeface="Times New Roman" pitchFamily="18" charset="0"/>
                <a:cs typeface="Times New Roman" pitchFamily="18" charset="0"/>
              </a:rPr>
              <a:t>21 kb</a:t>
            </a:r>
          </a:p>
        </p:txBody>
      </p:sp>
      <p:sp>
        <p:nvSpPr>
          <p:cNvPr id="19" name="TextBox 29"/>
          <p:cNvSpPr txBox="1">
            <a:spLocks noChangeArrowheads="1"/>
          </p:cNvSpPr>
          <p:nvPr/>
        </p:nvSpPr>
        <p:spPr bwMode="auto">
          <a:xfrm>
            <a:off x="4386266" y="5326077"/>
            <a:ext cx="6858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700 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</a:rPr>
              <a:t>kb</a:t>
            </a:r>
          </a:p>
        </p:txBody>
      </p:sp>
      <p:sp>
        <p:nvSpPr>
          <p:cNvPr id="20" name="TextBox 29"/>
          <p:cNvSpPr txBox="1">
            <a:spLocks noChangeArrowheads="1"/>
          </p:cNvSpPr>
          <p:nvPr/>
        </p:nvSpPr>
        <p:spPr bwMode="auto">
          <a:xfrm>
            <a:off x="6643702" y="5254639"/>
            <a:ext cx="6858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800kb</a:t>
            </a:r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9"/>
          <p:cNvSpPr txBox="1">
            <a:spLocks noChangeArrowheads="1"/>
          </p:cNvSpPr>
          <p:nvPr/>
        </p:nvSpPr>
        <p:spPr bwMode="auto">
          <a:xfrm>
            <a:off x="1171556" y="5040325"/>
            <a:ext cx="6858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600 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</a:rPr>
              <a:t>kb</a:t>
            </a:r>
          </a:p>
        </p:txBody>
      </p:sp>
      <p:pic>
        <p:nvPicPr>
          <p:cNvPr id="23" name="Picture 4" descr="NPT -KAU  fin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1785918" y="714356"/>
            <a:ext cx="2357454" cy="2576753"/>
          </a:xfrm>
          <a:prstGeom prst="rect">
            <a:avLst/>
          </a:prstGeom>
          <a:noFill/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5"/>
          <a:srcRect l="27905" b="2209"/>
          <a:stretch>
            <a:fillRect/>
          </a:stretch>
        </p:blipFill>
        <p:spPr bwMode="auto">
          <a:xfrm>
            <a:off x="4643438" y="714356"/>
            <a:ext cx="2204373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Box 6"/>
          <p:cNvSpPr txBox="1">
            <a:spLocks noChangeArrowheads="1"/>
          </p:cNvSpPr>
          <p:nvPr/>
        </p:nvSpPr>
        <p:spPr bwMode="auto">
          <a:xfrm>
            <a:off x="928662" y="3286124"/>
            <a:ext cx="35052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Fig. 5. A. </a:t>
            </a:r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PCR 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</a:rPr>
              <a:t>amplification with </a:t>
            </a:r>
            <a:r>
              <a:rPr lang="en-US" sz="1000" b="1" i="1" dirty="0" err="1">
                <a:latin typeface="Times New Roman" pitchFamily="18" charset="0"/>
                <a:cs typeface="Times New Roman" pitchFamily="18" charset="0"/>
              </a:rPr>
              <a:t>npt</a:t>
            </a:r>
            <a:r>
              <a:rPr lang="en-US" sz="1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</a:rPr>
              <a:t>II gene specific primer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16"/>
          <p:cNvSpPr txBox="1">
            <a:spLocks noChangeArrowheads="1"/>
          </p:cNvSpPr>
          <p:nvPr/>
        </p:nvSpPr>
        <p:spPr bwMode="auto">
          <a:xfrm>
            <a:off x="4286248" y="3286124"/>
            <a:ext cx="38576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Fig. 5. B </a:t>
            </a:r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PCR 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</a:rPr>
              <a:t>amplification with  </a:t>
            </a:r>
            <a:r>
              <a:rPr lang="en-US" sz="1000" b="1" dirty="0" err="1">
                <a:latin typeface="Times New Roman" pitchFamily="18" charset="0"/>
                <a:cs typeface="Times New Roman" pitchFamily="18" charset="0"/>
              </a:rPr>
              <a:t>MnSOD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</a:rPr>
              <a:t> gene specific primer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  <a:p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8"/>
          <p:cNvSpPr txBox="1">
            <a:spLocks noChangeArrowheads="1"/>
          </p:cNvSpPr>
          <p:nvPr/>
        </p:nvSpPr>
        <p:spPr bwMode="auto">
          <a:xfrm>
            <a:off x="4071934" y="1926543"/>
            <a:ext cx="55242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100" b="1" dirty="0">
                <a:latin typeface="Times New Roman" pitchFamily="18" charset="0"/>
                <a:cs typeface="Times New Roman" pitchFamily="18" charset="0"/>
              </a:rPr>
              <a:t>21 kb</a:t>
            </a:r>
          </a:p>
        </p:txBody>
      </p:sp>
      <p:sp>
        <p:nvSpPr>
          <p:cNvPr id="28" name="TextBox 8"/>
          <p:cNvSpPr txBox="1">
            <a:spLocks noChangeArrowheads="1"/>
          </p:cNvSpPr>
          <p:nvPr/>
        </p:nvSpPr>
        <p:spPr bwMode="auto">
          <a:xfrm>
            <a:off x="1142976" y="2071678"/>
            <a:ext cx="53340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100" b="1" dirty="0">
                <a:latin typeface="Times New Roman" pitchFamily="18" charset="0"/>
                <a:cs typeface="Times New Roman" pitchFamily="18" charset="0"/>
              </a:rPr>
              <a:t>21 kb</a:t>
            </a:r>
          </a:p>
        </p:txBody>
      </p:sp>
      <p:sp>
        <p:nvSpPr>
          <p:cNvPr id="29" name="TextBox 8"/>
          <p:cNvSpPr txBox="1">
            <a:spLocks noChangeArrowheads="1"/>
          </p:cNvSpPr>
          <p:nvPr/>
        </p:nvSpPr>
        <p:spPr bwMode="auto">
          <a:xfrm>
            <a:off x="1109642" y="1000108"/>
            <a:ext cx="53340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100" b="1" dirty="0">
                <a:latin typeface="Times New Roman" pitchFamily="18" charset="0"/>
                <a:cs typeface="Times New Roman" pitchFamily="18" charset="0"/>
              </a:rPr>
              <a:t>21 kb</a:t>
            </a:r>
          </a:p>
        </p:txBody>
      </p:sp>
      <p:sp>
        <p:nvSpPr>
          <p:cNvPr id="30" name="TextBox 8"/>
          <p:cNvSpPr txBox="1">
            <a:spLocks noChangeArrowheads="1"/>
          </p:cNvSpPr>
          <p:nvPr/>
        </p:nvSpPr>
        <p:spPr bwMode="auto">
          <a:xfrm>
            <a:off x="4071934" y="857232"/>
            <a:ext cx="52385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100" b="1" dirty="0">
                <a:latin typeface="Times New Roman" pitchFamily="18" charset="0"/>
                <a:cs typeface="Times New Roman" pitchFamily="18" charset="0"/>
              </a:rPr>
              <a:t>21 kb</a:t>
            </a:r>
          </a:p>
        </p:txBody>
      </p:sp>
      <p:sp>
        <p:nvSpPr>
          <p:cNvPr id="31" name="Line 9"/>
          <p:cNvSpPr>
            <a:spLocks noChangeShapeType="1"/>
          </p:cNvSpPr>
          <p:nvPr/>
        </p:nvSpPr>
        <p:spPr bwMode="auto">
          <a:xfrm>
            <a:off x="1285852" y="135729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32" name="Line 9"/>
          <p:cNvSpPr>
            <a:spLocks noChangeShapeType="1"/>
          </p:cNvSpPr>
          <p:nvPr/>
        </p:nvSpPr>
        <p:spPr bwMode="auto">
          <a:xfrm>
            <a:off x="1214414" y="242886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33" name="Line 9"/>
          <p:cNvSpPr>
            <a:spLocks noChangeShapeType="1"/>
          </p:cNvSpPr>
          <p:nvPr/>
        </p:nvSpPr>
        <p:spPr bwMode="auto">
          <a:xfrm>
            <a:off x="4286248" y="1214422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34" name="Line 9"/>
          <p:cNvSpPr>
            <a:spLocks noChangeShapeType="1"/>
          </p:cNvSpPr>
          <p:nvPr/>
        </p:nvSpPr>
        <p:spPr bwMode="auto">
          <a:xfrm>
            <a:off x="4286248" y="2285992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35" name="TextBox 21"/>
          <p:cNvSpPr txBox="1">
            <a:spLocks noChangeArrowheads="1"/>
          </p:cNvSpPr>
          <p:nvPr/>
        </p:nvSpPr>
        <p:spPr bwMode="auto">
          <a:xfrm>
            <a:off x="3643306" y="3000372"/>
            <a:ext cx="3048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36" name="TextBox 21"/>
          <p:cNvSpPr txBox="1">
            <a:spLocks noChangeArrowheads="1"/>
          </p:cNvSpPr>
          <p:nvPr/>
        </p:nvSpPr>
        <p:spPr bwMode="auto">
          <a:xfrm>
            <a:off x="3857620" y="5786454"/>
            <a:ext cx="285752" cy="280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37" name="TextBox 21"/>
          <p:cNvSpPr txBox="1">
            <a:spLocks noChangeArrowheads="1"/>
          </p:cNvSpPr>
          <p:nvPr/>
        </p:nvSpPr>
        <p:spPr bwMode="auto">
          <a:xfrm>
            <a:off x="6481778" y="3000372"/>
            <a:ext cx="3048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21"/>
          <p:cNvSpPr txBox="1">
            <a:spLocks noChangeArrowheads="1"/>
          </p:cNvSpPr>
          <p:nvPr/>
        </p:nvSpPr>
        <p:spPr bwMode="auto">
          <a:xfrm>
            <a:off x="6286512" y="5857892"/>
            <a:ext cx="3048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1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1533532" y="714356"/>
            <a:ext cx="310990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</a:rPr>
              <a:t>      MM   PC  </a:t>
            </a:r>
            <a:r>
              <a:rPr lang="en-US" sz="800" b="1" dirty="0" smtClean="0">
                <a:solidFill>
                  <a:schemeClr val="bg1"/>
                </a:solidFill>
              </a:rPr>
              <a:t> NC    </a:t>
            </a:r>
            <a:r>
              <a:rPr lang="en-US" sz="800" b="1" dirty="0">
                <a:solidFill>
                  <a:schemeClr val="bg1"/>
                </a:solidFill>
              </a:rPr>
              <a:t>L1     L2    L3     L4     L5    </a:t>
            </a:r>
            <a:r>
              <a:rPr lang="en-US" sz="800" b="1" dirty="0" smtClean="0">
                <a:solidFill>
                  <a:schemeClr val="bg1"/>
                </a:solidFill>
              </a:rPr>
              <a:t> L6      L7      L8 </a:t>
            </a:r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41" name="TextBox 24"/>
          <p:cNvSpPr txBox="1">
            <a:spLocks noChangeArrowheads="1"/>
          </p:cNvSpPr>
          <p:nvPr/>
        </p:nvSpPr>
        <p:spPr bwMode="auto">
          <a:xfrm>
            <a:off x="1352552" y="3683003"/>
            <a:ext cx="35052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1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MM   PC  NC   L1    </a:t>
            </a:r>
            <a:r>
              <a:rPr lang="en-US" sz="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L2   </a:t>
            </a:r>
            <a:r>
              <a:rPr lang="en-US" sz="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L3   </a:t>
            </a:r>
            <a:r>
              <a:rPr lang="en-US" sz="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L4   </a:t>
            </a:r>
            <a:r>
              <a:rPr lang="en-US" sz="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L5 </a:t>
            </a:r>
            <a:r>
              <a:rPr lang="en-US" sz="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L6   L7    L8</a:t>
            </a:r>
          </a:p>
        </p:txBody>
      </p:sp>
      <p:sp>
        <p:nvSpPr>
          <p:cNvPr id="42" name="TextBox 7"/>
          <p:cNvSpPr txBox="1">
            <a:spLocks noChangeArrowheads="1"/>
          </p:cNvSpPr>
          <p:nvPr/>
        </p:nvSpPr>
        <p:spPr bwMode="auto">
          <a:xfrm>
            <a:off x="4857752" y="3747647"/>
            <a:ext cx="2133600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Calibri" pitchFamily="34" charset="0"/>
              </a:rPr>
              <a:t>  </a:t>
            </a: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MM    PC-     UC      PC       </a:t>
            </a:r>
            <a:r>
              <a:rPr lang="en-US" sz="800" b="1" dirty="0" err="1">
                <a:solidFill>
                  <a:schemeClr val="bg1"/>
                </a:solidFill>
                <a:latin typeface="Calibri" pitchFamily="34" charset="0"/>
              </a:rPr>
              <a:t>nptIi</a:t>
            </a: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   </a:t>
            </a:r>
            <a:r>
              <a:rPr lang="en-US" sz="800" b="1" dirty="0" err="1">
                <a:solidFill>
                  <a:schemeClr val="bg1"/>
                </a:solidFill>
                <a:latin typeface="Calibri" pitchFamily="34" charset="0"/>
              </a:rPr>
              <a:t>nptII</a:t>
            </a:r>
            <a:endParaRPr lang="en-US" sz="800" dirty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            SOD   </a:t>
            </a:r>
            <a:r>
              <a:rPr lang="en-US" sz="800" b="1" dirty="0" err="1">
                <a:solidFill>
                  <a:schemeClr val="bg1"/>
                </a:solidFill>
                <a:latin typeface="Calibri" pitchFamily="34" charset="0"/>
              </a:rPr>
              <a:t>SOD</a:t>
            </a:r>
            <a:r>
              <a:rPr lang="en-US" sz="800" b="1" dirty="0">
                <a:solidFill>
                  <a:schemeClr val="bg1"/>
                </a:solidFill>
                <a:latin typeface="Calibri" pitchFamily="34" charset="0"/>
              </a:rPr>
              <a:t>  T-SOD  PC-      Test</a:t>
            </a:r>
            <a:endParaRPr lang="en-US" sz="800" dirty="0">
              <a:solidFill>
                <a:schemeClr val="bg1"/>
              </a:solidFill>
              <a:latin typeface="Calibri" pitchFamily="34" charset="0"/>
            </a:endParaRPr>
          </a:p>
          <a:p>
            <a:endParaRPr lang="en-US" sz="11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3" name="Rectangle 14"/>
          <p:cNvSpPr>
            <a:spLocks noChangeArrowheads="1"/>
          </p:cNvSpPr>
          <p:nvPr/>
        </p:nvSpPr>
        <p:spPr bwMode="auto">
          <a:xfrm>
            <a:off x="4572000" y="571480"/>
            <a:ext cx="3124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sz="1000" b="1" dirty="0">
              <a:solidFill>
                <a:schemeClr val="bg1"/>
              </a:solidFill>
            </a:endParaRPr>
          </a:p>
          <a:p>
            <a:r>
              <a:rPr lang="en-US" sz="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MM  </a:t>
            </a:r>
            <a:r>
              <a:rPr lang="en-US" sz="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NC  PC   L1   </a:t>
            </a:r>
            <a:r>
              <a:rPr lang="en-US" sz="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L2   </a:t>
            </a:r>
            <a:r>
              <a:rPr lang="en-US" sz="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L3    L4  </a:t>
            </a:r>
            <a:r>
              <a:rPr lang="en-US" sz="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L5  </a:t>
            </a:r>
            <a:r>
              <a:rPr lang="en-US" sz="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L6  </a:t>
            </a:r>
            <a:r>
              <a:rPr lang="en-US" sz="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L7   </a:t>
            </a:r>
            <a:r>
              <a:rPr lang="en-US" sz="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L8</a:t>
            </a:r>
            <a:endParaRPr lang="en-IN" sz="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224</Words>
  <Application>Microsoft Office PowerPoint</Application>
  <PresentationFormat>On-screen Show (4:3)</PresentationFormat>
  <Paragraphs>45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Sajeev Lal</dc:creator>
  <cp:lastModifiedBy>Sajeev Lal</cp:lastModifiedBy>
  <cp:revision>9</cp:revision>
  <dcterms:created xsi:type="dcterms:W3CDTF">2014-04-16T05:43:47Z</dcterms:created>
  <dcterms:modified xsi:type="dcterms:W3CDTF">2014-04-16T06:26:22Z</dcterms:modified>
</cp:coreProperties>
</file>